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4" r:id="rId3"/>
    <p:sldId id="258" r:id="rId4"/>
    <p:sldId id="259" r:id="rId5"/>
    <p:sldId id="260" r:id="rId6"/>
    <p:sldId id="278" r:id="rId7"/>
    <p:sldId id="279" r:id="rId8"/>
    <p:sldId id="280" r:id="rId9"/>
    <p:sldId id="276" r:id="rId10"/>
    <p:sldId id="277" r:id="rId11"/>
    <p:sldId id="272" r:id="rId12"/>
    <p:sldId id="271" r:id="rId13"/>
    <p:sldId id="273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0" d="100"/>
          <a:sy n="70" d="100"/>
        </p:scale>
        <p:origin x="4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B94EE-9C13-4C1D-85DE-8F36A19915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85540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792380-5EC6-4074-AA41-E0BAD515F73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43408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71A8C-8FAB-42F4-ABE7-92D5F5E0972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200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C9D75-B6C9-4092-A3BD-C7C27C9BBD7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124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91076-288B-487B-929E-54BDB340865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5187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1308F-AF4C-4AE8-B139-3BBD38D0E1D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146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C2DE7-9454-4BBD-B8D2-ADB3ED80452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0229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22EEF-8EE7-46AC-A4AD-CFF14DF1014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5992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30235-1115-4BE3-81D1-9993FCBC38E1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66927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29029-2ADA-4986-8103-17146D311DA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9903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9CBE6-9AFA-429F-8C3D-43D9D6C154E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8712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it-IT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F8D65E3-F7A7-405D-8A8F-B72AF4E77D3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1028"/>
          <p:cNvSpPr>
            <a:spLocks noChangeArrowheads="1"/>
          </p:cNvSpPr>
          <p:nvPr/>
        </p:nvSpPr>
        <p:spPr bwMode="auto">
          <a:xfrm>
            <a:off x="514350" y="228600"/>
            <a:ext cx="81168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2800" b="1">
                <a:solidFill>
                  <a:schemeClr val="tx2"/>
                </a:solidFill>
                <a:latin typeface="Times New Roman" panose="02020603050405020304" pitchFamily="18" charset="0"/>
              </a:rPr>
              <a:t>Statuto del Comitato Etico AIOM Lombardia</a:t>
            </a:r>
          </a:p>
        </p:txBody>
      </p:sp>
      <p:sp>
        <p:nvSpPr>
          <p:cNvPr id="35845" name="Rectangle 1029"/>
          <p:cNvSpPr>
            <a:spLocks noChangeArrowheads="1"/>
          </p:cNvSpPr>
          <p:nvPr/>
        </p:nvSpPr>
        <p:spPr bwMode="auto">
          <a:xfrm>
            <a:off x="685800" y="1371600"/>
            <a:ext cx="8305800" cy="515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altLang="it-I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Comitato Etico </a:t>
            </a: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dell'AIOM Lombardia è un organo collegiale composto da esperti di discipline umanistiche e sanitarie di varia estrazione professionale.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it-IT" altLang="it-IT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Il </a:t>
            </a:r>
            <a:r>
              <a:rPr lang="it-IT" altLang="it-I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Comitato Etico </a:t>
            </a: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è</a:t>
            </a:r>
            <a:r>
              <a:rPr lang="it-IT" altLang="it-I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luogo di riflessione interdisciplinare che ha lo scopo di: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- affrontare i problemi di natura etica che emergono nella prassi clinica ed assistenziale quotidiana e nella ricerca clinica in oncologia;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 - proporre possibili soluzioni ;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 - promuovere la riflessione sui comportamenti più idonei a salvaguardare i diritti fondamentali e la dignità dell'uomo.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     Il </a:t>
            </a:r>
            <a:r>
              <a:rPr lang="it-IT" altLang="it-I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Comitato Etico è </a:t>
            </a: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un organismo aconfessionale e pluralistico che ha come fine il benessere dei pazienti e lo sviluppo dei loro diritti.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762000"/>
            <a:ext cx="9144000" cy="4789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it-IT" sz="2800">
                <a:cs typeface="Times New Roman" panose="02020603050405020304" pitchFamily="18" charset="0"/>
              </a:rPr>
              <a:t>Gli indici calcolati per misurare, in modo quantitativo, la facilità di lettura del testo hanno dato i seguenti risultati:</a:t>
            </a:r>
          </a:p>
          <a:p>
            <a:pPr algn="just" eaLnBrk="0" hangingPunct="0"/>
            <a:r>
              <a:rPr lang="it-IT" altLang="it-IT" sz="2800">
                <a:cs typeface="Times New Roman" panose="02020603050405020304" pitchFamily="18" charset="0"/>
              </a:rPr>
              <a:t> </a:t>
            </a:r>
          </a:p>
          <a:p>
            <a:pPr algn="just" eaLnBrk="0" hangingPunct="0"/>
            <a:r>
              <a:rPr lang="it-IT" altLang="it-IT" sz="2800">
                <a:cs typeface="Times New Roman" panose="02020603050405020304" pitchFamily="18" charset="0"/>
              </a:rPr>
              <a:t>Indice Flesch–Vacca: 	semplice - licenza elementare</a:t>
            </a:r>
          </a:p>
          <a:p>
            <a:pPr algn="just" eaLnBrk="0" hangingPunct="0"/>
            <a:r>
              <a:rPr lang="it-IT" altLang="it-IT" sz="2800">
                <a:cs typeface="Times New Roman" panose="02020603050405020304" pitchFamily="18" charset="0"/>
              </a:rPr>
              <a:t>Indice Kincaid:           	documento eccessivamente semplice</a:t>
            </a:r>
          </a:p>
          <a:p>
            <a:pPr algn="just" eaLnBrk="0" hangingPunct="0"/>
            <a:r>
              <a:rPr lang="it-IT" altLang="it-IT" sz="2800">
                <a:cs typeface="Times New Roman" panose="02020603050405020304" pitchFamily="18" charset="0"/>
              </a:rPr>
              <a:t>Indice Gunning’s Fog: sono necessari 3 anni di scuola</a:t>
            </a:r>
          </a:p>
          <a:p>
            <a:pPr algn="just" eaLnBrk="0" hangingPunct="0"/>
            <a:r>
              <a:rPr lang="it-IT" altLang="it-IT" sz="2800">
                <a:cs typeface="Times New Roman" panose="02020603050405020304" pitchFamily="18" charset="0"/>
              </a:rPr>
              <a:t>Indice Gulpease:         	documento facile </a:t>
            </a:r>
          </a:p>
          <a:p>
            <a:pPr algn="just" eaLnBrk="0" hangingPunct="0"/>
            <a:endParaRPr lang="it-IT" altLang="it-IT" sz="28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800">
                <a:cs typeface="Times New Roman" panose="02020603050405020304" pitchFamily="18" charset="0"/>
              </a:rPr>
              <a:t>La facilità di lettura viene quindi incontro ai bassi livelli di scolarizzazione.</a:t>
            </a:r>
          </a:p>
          <a:p>
            <a:pPr eaLnBrk="0" hangingPunct="0"/>
            <a:endParaRPr lang="it-IT" altLang="it-IT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609600"/>
            <a:ext cx="914400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>
                <a:cs typeface="Times New Roman" panose="02020603050405020304" pitchFamily="18" charset="0"/>
              </a:rPr>
              <a:t>Cognome e Nome:…………………………………….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Reparto………………………………………………...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N. Cartella clinica………………………………………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ctr" eaLnBrk="0" hangingPunct="0"/>
            <a:endParaRPr lang="it-IT" altLang="it-IT" sz="1200" b="1">
              <a:cs typeface="Times New Roman" panose="02020603050405020304" pitchFamily="18" charset="0"/>
            </a:endParaRPr>
          </a:p>
          <a:p>
            <a:pPr algn="ctr" eaLnBrk="0" hangingPunct="0"/>
            <a:endParaRPr lang="it-IT" altLang="it-IT" sz="1200" b="1">
              <a:cs typeface="Times New Roman" panose="02020603050405020304" pitchFamily="18" charset="0"/>
            </a:endParaRPr>
          </a:p>
          <a:p>
            <a:pPr algn="ctr" eaLnBrk="0" hangingPunct="0"/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-252333" bIns="0">
            <a:spAutoFit/>
          </a:bodyPr>
          <a:lstStyle/>
          <a:p>
            <a:pPr algn="ctr"/>
            <a:endParaRPr lang="it-IT" altLang="it-IT" sz="2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hangingPunct="0"/>
            <a:r>
              <a:rPr lang="it-IT" altLang="it-IT" sz="3200" b="1">
                <a:cs typeface="Times New Roman" panose="02020603050405020304" pitchFamily="18" charset="0"/>
              </a:rPr>
              <a:t>Consenso Informato</a:t>
            </a:r>
          </a:p>
          <a:p>
            <a:pPr algn="r" eaLnBrk="0" hangingPunct="0"/>
            <a:r>
              <a:rPr lang="it-IT" altLang="it-IT" sz="1600" b="1">
                <a:cs typeface="Times New Roman" panose="02020603050405020304" pitchFamily="18" charset="0"/>
              </a:rPr>
              <a:t> </a:t>
            </a:r>
            <a:endParaRPr lang="it-IT" altLang="it-IT" sz="16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1600" b="1">
                <a:cs typeface="Times New Roman" panose="02020603050405020304" pitchFamily="18" charset="0"/>
              </a:rPr>
              <a:t>	</a:t>
            </a:r>
            <a:endParaRPr lang="it-IT" altLang="it-IT" sz="1600">
              <a:cs typeface="Times New Roman" panose="02020603050405020304" pitchFamily="18" charset="0"/>
            </a:endParaRPr>
          </a:p>
          <a:p>
            <a:pPr eaLnBrk="0" hangingPunct="0"/>
            <a:r>
              <a:rPr lang="it-IT" altLang="it-IT" sz="1600" b="1">
                <a:cs typeface="Times New Roman" panose="02020603050405020304" pitchFamily="18" charset="0"/>
              </a:rPr>
              <a:t>	</a:t>
            </a:r>
            <a:r>
              <a:rPr lang="it-IT" altLang="it-IT" sz="2000" b="1">
                <a:cs typeface="Times New Roman" panose="02020603050405020304" pitchFamily="18" charset="0"/>
              </a:rPr>
              <a:t>In questi giorni il Dott. ……………………………………mi ha parlato della mia malattia: ho capito che …………………………………….………………………………………………..……….. ………………………………………………………………………………………………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………………………………………………………………………………………………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………………………………………………………………………………………………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(medico………………………………………………………………………………………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……………………………………………………………………………………………….)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eaLnBrk="0" hangingPunct="0"/>
            <a:endParaRPr lang="it-IT" altLang="it-IT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altLang="it-IT" sz="2000" b="1">
                <a:cs typeface="Times New Roman" panose="02020603050405020304" pitchFamily="18" charset="0"/>
              </a:rPr>
              <a:t>Le cure possibili e più efficaci sono queste: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a)…………………………………………..………………………………………………..……..…….………………………………………………………………………..      (medico……………………………….………………………………………………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…………………………………………………………………………………………)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endParaRPr lang="it-IT" altLang="it-IT" sz="2000" b="1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b)………………………………………………………………………………………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…………………………………………………………………………………………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(medico……………………...…………………………………………………………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…………………………………………………………………………………………)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endParaRPr lang="it-IT" altLang="it-IT" sz="2000" b="1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c)………………………………………………………………………………………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…………………………………………………………………………………………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(medico……………………………………………………………………………….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cs typeface="Times New Roman" panose="02020603050405020304" pitchFamily="18" charset="0"/>
              </a:rPr>
              <a:t>...……………………………………………………………………………………….)</a:t>
            </a:r>
            <a:endParaRPr lang="it-IT" altLang="it-IT" sz="2000"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1600">
                <a:cs typeface="Times New Roman" panose="02020603050405020304" pitchFamily="18" charset="0"/>
              </a:rPr>
              <a:t> </a:t>
            </a:r>
          </a:p>
          <a:p>
            <a:pPr eaLnBrk="0" hangingPunct="0"/>
            <a:endParaRPr lang="it-IT" altLang="it-IT" sz="1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740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4492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Tra queste possibilità io preferisco la cura con la lettera [      ]. 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Questo intervento medico potrebbe avere, però, anche delle conseguenze negative, cioè: …………………………….…...………………………………………………………………………...………………………….…………………………………………………………………………………..………………………………………………………….……………………………….………………………………………………………….. (medico…..……………………………………………………………………………………………………………………………………………………………………………………………………………...…………………………………………………………)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	Penso però che con questa cura avrei un beneficio per la mia salute. 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	Perciò, dopo avere pensato a lungo, liberamente accetto [   ]  -  non accetto [   ] l’intervento medico che mi è stato spiegato, ed ho fiducia che anche il medico farà responsabilmente quanto gli è possibile per la mia salute.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Firma del paziente  …………………………….…Data………………………….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Firma del medico …………………………………Data …………………………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  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 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2000" b="1">
                <a:latin typeface="Garamond" panose="02020404030301010803" pitchFamily="18" charset="0"/>
                <a:cs typeface="Times New Roman" panose="02020603050405020304" pitchFamily="18" charset="0"/>
              </a:rPr>
              <a:t>©  Piero Barberi  -  Milano 2000</a:t>
            </a:r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just" eaLnBrk="0" hangingPunct="0"/>
            <a:endParaRPr lang="it-IT" altLang="it-IT" sz="200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eaLnBrk="0" hangingPunct="0"/>
            <a:endParaRPr lang="it-IT" altLang="it-IT" sz="2000"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228600"/>
            <a:ext cx="8991600" cy="628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it-IT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Il Comitato Etico AIOM Lombardia è così composto:</a:t>
            </a:r>
          </a:p>
          <a:p>
            <a:pPr>
              <a:spcBef>
                <a:spcPct val="50000"/>
              </a:spcBef>
            </a:pPr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altLang="it-I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1 Esperto di comunicazione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       	1 Esperto di economia/politica sanitaria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	1 Giurista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       	3 Infermieri (di cui uno si occupi di Cure Palliative)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	1 Medico di Base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	1 Medico Legale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3 Oncologi medici (di cui 1 si occupi anche di Cure Palliative)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1 Psicologo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1 Rappresentante dei malati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1 Rappresentante dei volontari</a:t>
            </a:r>
          </a:p>
          <a:p>
            <a:pPr>
              <a:spcBef>
                <a:spcPct val="50000"/>
              </a:spcBef>
            </a:pPr>
            <a:r>
              <a:rPr lang="it-IT" alt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	1 Teologo</a:t>
            </a:r>
          </a:p>
          <a:p>
            <a:pPr>
              <a:spcBef>
                <a:spcPct val="50000"/>
              </a:spcBef>
            </a:pPr>
            <a:endParaRPr lang="it-IT" altLang="it-IT" sz="20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Bioetica\Rovigo cons inf\Save doc 1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0"/>
            <a:ext cx="45354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C:\Bioetica\Rovigo cons inf\Save doc 2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5" descr="C:\Bioetica\Rovigo cons inf\Save doc 3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3" y="0"/>
            <a:ext cx="48402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1066800"/>
            <a:ext cx="9144000" cy="447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A livello di comunicazione verbale il primo controllo da effettuare riguarda la comprensibilità del linguaggio utilizzato. </a:t>
            </a:r>
          </a:p>
          <a:p>
            <a:pPr algn="ctr"/>
            <a:endParaRPr lang="it-IT" altLang="it-IT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altLang="it-IT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altLang="it-IT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Innumerevoli documenti e studi raccomandano di migliorare la qualità del linguaggio nel senso di adattarlo alla capacità del paziente</a:t>
            </a:r>
            <a:r>
              <a:rPr lang="it-IT" altLang="it-IT" sz="32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1219200"/>
            <a:ext cx="9144000" cy="3503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Dichiarazione sulla promozione dei diritti dei pazienti in Europa</a:t>
            </a:r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(1994) </a:t>
            </a:r>
          </a:p>
          <a:p>
            <a:pPr algn="ctr"/>
            <a:endParaRPr lang="it-IT" altLang="it-IT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 “La comunicazione al paziente deve essere fatta in modo appropriato, così che questi possa facilmente comprendere, evitando l’uso di una terminologia troppo tecnica e non facilmente comprensibile”</a:t>
            </a:r>
            <a:r>
              <a:rPr lang="it-IT" altLang="it-IT" sz="32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Nelle </a:t>
            </a:r>
            <a:r>
              <a:rPr lang="it-IT" altLang="it-IT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GCP</a:t>
            </a:r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 (1996), parlando dell’analogo consenso alla sperimentazione clinica, si dice che il linguaggio “deve essere il più possibile pratico, non tecnico e deve essere comprensibile per il soggetto” </a:t>
            </a:r>
          </a:p>
          <a:p>
            <a:pPr algn="ctr"/>
            <a:endParaRPr lang="it-IT" altLang="it-IT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altLang="it-IT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altLang="it-IT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DM 18-3-98</a:t>
            </a:r>
            <a:r>
              <a:rPr lang="it-IT" altLang="it-IT" sz="3200">
                <a:latin typeface="Times New Roman" panose="02020603050405020304" pitchFamily="18" charset="0"/>
                <a:cs typeface="Times New Roman" panose="02020603050405020304" pitchFamily="18" charset="0"/>
              </a:rPr>
              <a:t> afferma che l’apposito modulo va redatto “utilizzando termini chiari, semplici e comprensibili, evitando il gergo medico, e illustrando termini tecnico-scientifici eventualmente utilizzati”</a:t>
            </a:r>
            <a:r>
              <a:rPr lang="it-IT" altLang="it-IT" sz="32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304800"/>
            <a:ext cx="9144000" cy="649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611981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it-IT" altLang="it-IT" sz="3000">
                <a:cs typeface="Times New Roman" panose="02020603050405020304" pitchFamily="18" charset="0"/>
              </a:rPr>
              <a:t>Anche se i dati non sono cronologicamente del tutto sovrapponibili, </a:t>
            </a:r>
            <a:r>
              <a:rPr lang="it-IT" altLang="it-IT" sz="3000">
                <a:solidFill>
                  <a:srgbClr val="000000"/>
                </a:solidFill>
                <a:cs typeface="Times New Roman" panose="02020603050405020304" pitchFamily="18" charset="0"/>
              </a:rPr>
              <a:t>dalla seconda tabella si ricava che l’ 80,71% dei tumori è compreso nella </a:t>
            </a:r>
            <a:r>
              <a:rPr lang="it-IT" altLang="it-IT" sz="3000">
                <a:cs typeface="Times New Roman" panose="02020603050405020304" pitchFamily="18" charset="0"/>
              </a:rPr>
              <a:t>fascia di età </a:t>
            </a:r>
            <a:r>
              <a:rPr lang="it-IT" altLang="it-IT" sz="3000">
                <a:solidFill>
                  <a:srgbClr val="000000"/>
                </a:solidFill>
                <a:cs typeface="Arial" panose="020B0604020202020204" pitchFamily="34" charset="0"/>
              </a:rPr>
              <a:t>≥ </a:t>
            </a:r>
            <a:r>
              <a:rPr lang="it-IT" altLang="it-IT" sz="3000">
                <a:solidFill>
                  <a:srgbClr val="000000"/>
                </a:solidFill>
                <a:cs typeface="Times New Roman" panose="02020603050405020304" pitchFamily="18" charset="0"/>
              </a:rPr>
              <a:t>ai 55 anni. </a:t>
            </a:r>
          </a:p>
          <a:p>
            <a:pPr algn="just"/>
            <a:endParaRPr lang="it-IT" altLang="it-IT" sz="30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it-IT" altLang="it-IT" sz="3000">
                <a:solidFill>
                  <a:srgbClr val="000000"/>
                </a:solidFill>
                <a:cs typeface="Times New Roman" panose="02020603050405020304" pitchFamily="18" charset="0"/>
              </a:rPr>
              <a:t>A sua volta </a:t>
            </a:r>
            <a:r>
              <a:rPr lang="it-IT" altLang="it-IT" sz="3000">
                <a:cs typeface="Times New Roman" panose="02020603050405020304" pitchFamily="18" charset="0"/>
              </a:rPr>
              <a:t>dalla prima tabella si nota che nella medesima fascia di età </a:t>
            </a:r>
            <a:r>
              <a:rPr lang="it-IT" altLang="it-IT" sz="3000">
                <a:solidFill>
                  <a:srgbClr val="000000"/>
                </a:solidFill>
                <a:cs typeface="Arial" panose="020B0604020202020204" pitchFamily="34" charset="0"/>
              </a:rPr>
              <a:t>≥ </a:t>
            </a:r>
            <a:r>
              <a:rPr lang="it-IT" altLang="it-IT" sz="3000">
                <a:solidFill>
                  <a:srgbClr val="000000"/>
                </a:solidFill>
                <a:cs typeface="Times New Roman" panose="02020603050405020304" pitchFamily="18" charset="0"/>
              </a:rPr>
              <a:t>ai 55 anni, ha conseguito un titolo di studio </a:t>
            </a:r>
            <a:r>
              <a:rPr lang="it-IT" altLang="it-IT" sz="3000">
                <a:solidFill>
                  <a:srgbClr val="000000"/>
                </a:solidFill>
                <a:cs typeface="Arial" panose="020B0604020202020204" pitchFamily="34" charset="0"/>
              </a:rPr>
              <a:t>≤</a:t>
            </a:r>
            <a:r>
              <a:rPr lang="it-IT" altLang="it-IT" sz="3000">
                <a:solidFill>
                  <a:srgbClr val="000000"/>
                </a:solidFill>
                <a:cs typeface="Times New Roman" panose="02020603050405020304" pitchFamily="18" charset="0"/>
              </a:rPr>
              <a:t> alla licenza media l’86,73% delle persone .</a:t>
            </a:r>
            <a:endParaRPr lang="it-IT" altLang="it-IT" sz="3000">
              <a:cs typeface="Times New Roman" panose="02020603050405020304" pitchFamily="18" charset="0"/>
            </a:endParaRPr>
          </a:p>
          <a:p>
            <a:pPr algn="just" eaLnBrk="0" hangingPunct="0"/>
            <a:endParaRPr lang="it-IT" altLang="it-IT" sz="300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it-IT" altLang="it-IT" sz="3000">
                <a:solidFill>
                  <a:srgbClr val="000000"/>
                </a:solidFill>
                <a:cs typeface="Times New Roman" panose="02020603050405020304" pitchFamily="18" charset="0"/>
              </a:rPr>
              <a:t>Possiamo quindi affermare con buona approssimazione che, attualmente, fra coloro che sono colpiti dal tumore  4 persone su 5 hanno una età </a:t>
            </a:r>
            <a:r>
              <a:rPr lang="it-IT" altLang="it-IT" sz="3000">
                <a:solidFill>
                  <a:srgbClr val="000000"/>
                </a:solidFill>
                <a:cs typeface="Arial" panose="020B0604020202020204" pitchFamily="34" charset="0"/>
              </a:rPr>
              <a:t>≥ </a:t>
            </a:r>
            <a:r>
              <a:rPr lang="it-IT" altLang="it-IT" sz="3000">
                <a:solidFill>
                  <a:srgbClr val="000000"/>
                </a:solidFill>
                <a:cs typeface="Times New Roman" panose="02020603050405020304" pitchFamily="18" charset="0"/>
              </a:rPr>
              <a:t>ai 55 anni e non hanno oltrepassato la licenza media.</a:t>
            </a:r>
            <a:endParaRPr lang="it-IT" altLang="it-IT" sz="3000">
              <a:cs typeface="Times New Roman" panose="02020603050405020304" pitchFamily="18" charset="0"/>
            </a:endParaRPr>
          </a:p>
          <a:p>
            <a:pPr eaLnBrk="0" hangingPunct="0"/>
            <a:endParaRPr lang="it-IT" altLang="it-IT"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381</Words>
  <Application>Microsoft Office PowerPoint</Application>
  <PresentationFormat>Presentazione su schermo (4:3)</PresentationFormat>
  <Paragraphs>85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Times New Roman</vt:lpstr>
      <vt:lpstr>Arial</vt:lpstr>
      <vt:lpstr>Garamond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Teologo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Statuto del Comitato Etico AIOM Lombardia</dc:title>
  <dc:creator>Barberi Piero</dc:creator>
  <cp:lastModifiedBy>Piero Barberi</cp:lastModifiedBy>
  <cp:revision>47</cp:revision>
  <dcterms:created xsi:type="dcterms:W3CDTF">2001-05-13T17:32:07Z</dcterms:created>
  <dcterms:modified xsi:type="dcterms:W3CDTF">2015-11-06T10:02:30Z</dcterms:modified>
</cp:coreProperties>
</file>